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6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3B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CCDAD5-563A-4DF5-8861-9944CA3684F6}" v="2" dt="2026-09-22T18:11:14.8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brina Küchler" userId="ac8e3180-a817-4ff2-96a4-ed97613df4f7" providerId="ADAL" clId="{6E96AE85-F09D-483C-A9D2-0981FF184A39}"/>
    <pc:docChg chg="modSld">
      <pc:chgData name="Sabrina Küchler" userId="ac8e3180-a817-4ff2-96a4-ed97613df4f7" providerId="ADAL" clId="{6E96AE85-F09D-483C-A9D2-0981FF184A39}" dt="2026-09-22T18:12:00.546" v="7" actId="1076"/>
      <pc:docMkLst>
        <pc:docMk/>
      </pc:docMkLst>
      <pc:sldChg chg="modSp mod">
        <pc:chgData name="Sabrina Küchler" userId="ac8e3180-a817-4ff2-96a4-ed97613df4f7" providerId="ADAL" clId="{6E96AE85-F09D-483C-A9D2-0981FF184A39}" dt="2026-09-22T18:11:41.591" v="4" actId="1076"/>
        <pc:sldMkLst>
          <pc:docMk/>
          <pc:sldMk cId="3695127821" sldId="258"/>
        </pc:sldMkLst>
        <pc:spChg chg="mod">
          <ac:chgData name="Sabrina Küchler" userId="ac8e3180-a817-4ff2-96a4-ed97613df4f7" providerId="ADAL" clId="{6E96AE85-F09D-483C-A9D2-0981FF184A39}" dt="2026-09-22T18:11:38.151" v="3" actId="1076"/>
          <ac:spMkLst>
            <pc:docMk/>
            <pc:sldMk cId="3695127821" sldId="258"/>
            <ac:spMk id="2" creationId="{AB654345-9BF3-7A3C-557B-642F0A6463B8}"/>
          </ac:spMkLst>
        </pc:spChg>
        <pc:spChg chg="mod">
          <ac:chgData name="Sabrina Küchler" userId="ac8e3180-a817-4ff2-96a4-ed97613df4f7" providerId="ADAL" clId="{6E96AE85-F09D-483C-A9D2-0981FF184A39}" dt="2026-09-22T18:11:41.591" v="4" actId="1076"/>
          <ac:spMkLst>
            <pc:docMk/>
            <pc:sldMk cId="3695127821" sldId="258"/>
            <ac:spMk id="3" creationId="{B7FE3CD0-A2C4-5F62-571A-DC22C1047F75}"/>
          </ac:spMkLst>
        </pc:spChg>
      </pc:sldChg>
      <pc:sldChg chg="modSp mod">
        <pc:chgData name="Sabrina Küchler" userId="ac8e3180-a817-4ff2-96a4-ed97613df4f7" providerId="ADAL" clId="{6E96AE85-F09D-483C-A9D2-0981FF184A39}" dt="2026-09-22T18:12:00.546" v="7" actId="1076"/>
        <pc:sldMkLst>
          <pc:docMk/>
          <pc:sldMk cId="3830670805" sldId="259"/>
        </pc:sldMkLst>
        <pc:spChg chg="mod">
          <ac:chgData name="Sabrina Küchler" userId="ac8e3180-a817-4ff2-96a4-ed97613df4f7" providerId="ADAL" clId="{6E96AE85-F09D-483C-A9D2-0981FF184A39}" dt="2026-09-22T18:11:48.598" v="5" actId="1076"/>
          <ac:spMkLst>
            <pc:docMk/>
            <pc:sldMk cId="3830670805" sldId="259"/>
            <ac:spMk id="3" creationId="{3F68BC5D-45C7-500F-1EA1-AE958C19A2F9}"/>
          </ac:spMkLst>
        </pc:spChg>
        <pc:spChg chg="mod">
          <ac:chgData name="Sabrina Küchler" userId="ac8e3180-a817-4ff2-96a4-ed97613df4f7" providerId="ADAL" clId="{6E96AE85-F09D-483C-A9D2-0981FF184A39}" dt="2026-09-22T18:11:51.617" v="6" actId="1076"/>
          <ac:spMkLst>
            <pc:docMk/>
            <pc:sldMk cId="3830670805" sldId="259"/>
            <ac:spMk id="12" creationId="{94E5001E-1491-50F0-EFC9-4B232A0EA344}"/>
          </ac:spMkLst>
        </pc:spChg>
        <pc:picChg chg="mod">
          <ac:chgData name="Sabrina Küchler" userId="ac8e3180-a817-4ff2-96a4-ed97613df4f7" providerId="ADAL" clId="{6E96AE85-F09D-483C-A9D2-0981FF184A39}" dt="2026-09-22T18:12:00.546" v="7" actId="1076"/>
          <ac:picMkLst>
            <pc:docMk/>
            <pc:sldMk cId="3830670805" sldId="259"/>
            <ac:picMk id="10" creationId="{F4205FB5-3814-59CF-4534-10FF8817EE16}"/>
          </ac:picMkLst>
        </pc:picChg>
      </pc:sldChg>
      <pc:sldChg chg="setBg">
        <pc:chgData name="Sabrina Küchler" userId="ac8e3180-a817-4ff2-96a4-ed97613df4f7" providerId="ADAL" clId="{6E96AE85-F09D-483C-A9D2-0981FF184A39}" dt="2026-09-22T18:11:14.836" v="1"/>
        <pc:sldMkLst>
          <pc:docMk/>
          <pc:sldMk cId="1534042838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639CFB-FCF0-F9D9-7F3A-1DAEAF7D75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96DA0AD-BA25-B5E3-C1A2-5A7A3EC15F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230053-DE54-F2CB-645C-E7C772FFF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04419D-0DE7-6A9E-635B-940DAEEB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07221CB-10FC-6BE2-9561-D960D0343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3593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0765BE-5DC1-C5E4-825E-96E1F9FB3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B8E496B-5ABB-D6E4-BA54-27E92A5E6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8A4B7B-865B-6349-B827-4D7CD2C36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11661B1-35C3-27FA-DA93-60C73E225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2495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E3EF20-9D91-1B77-F312-8AAB0FB5E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3844EA-60F5-AFFC-410E-D6F1559F4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079F8A-D818-17A8-C1CA-97082C8C0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81E123-89C2-FE76-22DC-10F10DE7A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299E56-E8EA-4A7E-48B9-C2F21E5A8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6718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472BB6-7584-FA19-27BF-FB570635F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2458A5-F77E-669C-572B-7CB6F9F22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D43734-1FAA-2205-6D1D-FEED83948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4A3D22-A7E8-59C9-F6C5-C0173B9C8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946A63-EE64-EB70-7EAA-60349AD0B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1598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20E97E-D4AA-B97F-66B5-88F5F463F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357433-0760-D441-EE46-FDF040FB7B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99EF9BD-0847-DA75-9013-DEB1EEB964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084593B-0100-F648-44C3-9838EEBC9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A4878FD-57C1-1D18-0817-7509E341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6BB7FAA-3A1F-D03E-1466-5E1C814BD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9026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ABADAD-4E58-178B-3DB0-87B895A74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E3DB6ED-E2E7-37AB-6C9A-438786BC7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277898C-F96C-A773-D485-F8A403052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F64FEBF-5871-00B4-2548-DB0F8AD1D9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6E00105-B45A-9BA1-F98A-D4E4C1A444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8EEBA89-6EEE-C87E-6558-0981B6FCE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6E38F26-0C6B-1D1E-DD87-AD643F410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243A537-3378-4B35-B452-88080FFA0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299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75A385-AB6B-7F0E-8693-0C19FD2B9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CEA9191-1070-AFD9-3FD5-0B5C62CD1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C58E5DD-C740-59F5-8207-D867F7C71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90D346C-7418-41A5-019D-006D88F9A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839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DF23F5C-B4DB-4E2A-10BF-78E765B32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3A104DA-94D1-25B0-137C-B77A2CC4C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069E48-5943-E02B-438D-5728544C9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80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25614F-97F0-212F-C698-BDB82CD82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36D7E1-1B36-ACF0-7C13-44B5CCC58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A7885FF-521F-4D70-3F9C-3755848FA4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4BD3D96-DE97-4F59-CE7A-02A1B0255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2AC5116-7F47-CB7D-6801-1B4DC8143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93E987E-574C-837C-4A02-53F4E5853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655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261DA6-C909-6680-4770-9F3B94E3D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220C877-609C-7D64-92D6-FEA52F15CE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7660371-0D4C-AC8B-C511-109394FE14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31B8D9F-3688-E501-CC00-D7F75E25D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CC88333-BEC8-178B-55AE-81E201263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A6192E5-5C74-89AE-EE1B-DAC4E1CE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3601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5EBA3E-9537-B5C2-CC29-DB5C637B6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BE8FED5-A2AE-2ED4-7823-C7D7F97B11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EC6B560-1FE2-747C-2473-7D6266600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81ADDB0-6BC6-606F-0E10-C8B326F97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2EE26D-767C-E564-B992-BD8188124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804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3440FC5-29E3-EA33-05BA-E5C6F80E10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CA9331-4451-B808-0FFE-8D0E7F0A82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ADDA41-9EB5-F044-5F91-7C33052FD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6F586BE-551C-EF0B-810A-1D1739655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ABF1C5B-E4F2-6E64-AD13-526F3132E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608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CB63E01-F80E-2099-11F4-34A57D6A7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5921ADB-EA64-D761-6DE5-DD50D8F4E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2E86E1-AB6B-BAED-E035-8D9DA50535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E3D6A1-1CEF-4626-821A-C298C8625F78}" type="datetimeFigureOut">
              <a:rPr lang="de-DE" smtClean="0"/>
              <a:t>23.09.2026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6973D4-00EE-3338-6A2E-C925FCD326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B3C965-B130-19C8-7675-95A62B8B7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45689C-55EE-456D-91FC-66F42DEF94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85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F8578D5-7536-ED37-A08C-A2056D18C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9" y="97368"/>
            <a:ext cx="9594057" cy="650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379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FDF5F0B6-1537-BB2E-8A76-52B5C20CB0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" y="-431072"/>
            <a:ext cx="5617029" cy="5544475"/>
          </a:xfrm>
          <a:prstGeom prst="rect">
            <a:avLst/>
          </a:prstGeom>
        </p:spPr>
      </p:pic>
      <p:sp>
        <p:nvSpPr>
          <p:cNvPr id="8" name="Titel 7">
            <a:extLst>
              <a:ext uri="{FF2B5EF4-FFF2-40B4-BE49-F238E27FC236}">
                <a16:creationId xmlns:a16="http://schemas.microsoft.com/office/drawing/2014/main" id="{8F6F2D88-9083-3D78-CA24-05A1E99C94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846" y="2132650"/>
            <a:ext cx="3995191" cy="782782"/>
          </a:xfrm>
        </p:spPr>
        <p:txBody>
          <a:bodyPr>
            <a:noAutofit/>
          </a:bodyPr>
          <a:lstStyle/>
          <a:p>
            <a:r>
              <a:rPr lang="de-DE" sz="2800" b="1" dirty="0"/>
              <a:t>Ganzheitliche Bildung als Konzept für OKJA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17B4BA4-7D32-CD21-E29E-1737C53624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05248" y="3150326"/>
            <a:ext cx="6333609" cy="2589362"/>
          </a:xfrm>
        </p:spPr>
        <p:txBody>
          <a:bodyPr>
            <a:normAutofit fontScale="92500" lnSpcReduction="20000"/>
          </a:bodyPr>
          <a:lstStyle/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dirty="0"/>
              <a:t>Ganzheitliche Bildung umfasst formale, non‑formale und informelle Lernprozesse. 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dirty="0"/>
              <a:t>OKJA versteht Bildung als lebensweltlichen, subjektorientierten Prozess zur Stärkung von Selbstwirksamkeit, sozialer Kompetenz und demokratischer Teilhabe. 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dirty="0"/>
              <a:t>Bildungsarbeit in OKJA prägt Bildungsprozesse durch Freiräume für Partizipation, Spiel und </a:t>
            </a:r>
            <a:r>
              <a:rPr lang="de-DE" dirty="0" err="1"/>
              <a:t>nonformale</a:t>
            </a:r>
            <a:r>
              <a:rPr lang="de-DE" dirty="0"/>
              <a:t> Bildungsprozesse. 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90082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654345-9BF3-7A3C-557B-642F0A6463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2347" y="720022"/>
            <a:ext cx="7711620" cy="1154690"/>
          </a:xfrm>
        </p:spPr>
        <p:txBody>
          <a:bodyPr>
            <a:normAutofit fontScale="90000"/>
          </a:bodyPr>
          <a:lstStyle/>
          <a:p>
            <a:pPr algn="l"/>
            <a:r>
              <a:rPr lang="de-DE" dirty="0"/>
              <a:t>Bedeutung der OKJA in ganzheitlicher Bildung</a:t>
            </a:r>
            <a:endParaRPr lang="de-DE" sz="48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7FE3CD0-A2C4-5F62-571A-DC22C1047F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034" y="2257309"/>
            <a:ext cx="8474206" cy="2761891"/>
          </a:xfrm>
        </p:spPr>
        <p:txBody>
          <a:bodyPr>
            <a:normAutofit lnSpcReduction="10000"/>
          </a:bodyPr>
          <a:lstStyle/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dirty="0"/>
              <a:t>OKJA bietet niedrigschwellige, freiwillige Angebote, die Chancengerechtigkeit und Inklusion ermöglichen 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dirty="0"/>
              <a:t>Durch ihre vielfältige Methodenkompetenz (Partizipation, Projektarbeit, Peer-Formate, </a:t>
            </a:r>
            <a:r>
              <a:rPr lang="de-DE" dirty="0" err="1"/>
              <a:t>uvm</a:t>
            </a:r>
            <a:r>
              <a:rPr lang="de-DE" dirty="0"/>
              <a:t>.) bietet OKJA zahlreiche, individuell passende und abgestimmte Bildungszugänge.  </a:t>
            </a:r>
          </a:p>
          <a:p>
            <a:pPr marL="342900" lvl="0" indent="-342900" algn="l" fontAlgn="base">
              <a:buFont typeface="Arial" panose="020B0604020202020204" pitchFamily="34" charset="0"/>
              <a:buChar char="•"/>
            </a:pPr>
            <a:r>
              <a:rPr lang="de-DE" dirty="0"/>
              <a:t> OKJA ist Ort von Demokratiebildung, diversitätssensibler Bildung und Armutssensibilität — zentrale Elemente ganzheitlicher Bildung. </a:t>
            </a:r>
          </a:p>
          <a:p>
            <a:pPr algn="l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95127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D7046E-27B5-F689-2476-5859CEB97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Was ist eine Bildungslandschaft? (Kurz‑Exkurs) </a:t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F68BC5D-45C7-500F-1EA1-AE958C19A2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2480" y="1616451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D7BE31C7-7902-5D70-5E77-969ECCABFC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00300" y="1529366"/>
            <a:ext cx="7391400" cy="5081588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740B7C7D-39C2-11A7-7FF5-C565B0AA1C42}"/>
              </a:ext>
            </a:extLst>
          </p:cNvPr>
          <p:cNvSpPr txBox="1"/>
          <p:nvPr/>
        </p:nvSpPr>
        <p:spPr>
          <a:xfrm>
            <a:off x="3657600" y="2165662"/>
            <a:ext cx="518160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base"/>
            <a:r>
              <a:rPr lang="de-DE" b="1" dirty="0">
                <a:solidFill>
                  <a:schemeClr val="bg1"/>
                </a:solidFill>
              </a:rPr>
              <a:t>Bildungslandschaft = </a:t>
            </a:r>
            <a:r>
              <a:rPr lang="de-DE" dirty="0">
                <a:solidFill>
                  <a:schemeClr val="bg1"/>
                </a:solidFill>
              </a:rPr>
              <a:t>vernetzte lokale Infrastruktur aus Schule, Kita, Jugendhilfe, Kultur und zivilgesellschaftlichen Akteuren zur koordinierten Bildungsförderung.  </a:t>
            </a:r>
          </a:p>
          <a:p>
            <a:pPr lvl="0" fontAlgn="base"/>
            <a:r>
              <a:rPr lang="de-DE" b="1" dirty="0">
                <a:solidFill>
                  <a:schemeClr val="bg1"/>
                </a:solidFill>
              </a:rPr>
              <a:t>Ziel: </a:t>
            </a:r>
            <a:r>
              <a:rPr lang="de-DE" dirty="0">
                <a:solidFill>
                  <a:schemeClr val="bg1"/>
                </a:solidFill>
              </a:rPr>
              <a:t>Jedes einzelne Kinder/ jeder einzelne Jugendliche ist Mittelpunkt der eigenen Bildungsbiografie! Herausforderungen wir Übergange gestalten, lokale Bedarfe abdecken, Ressourcen teilen und multiprofessionell planen. </a:t>
            </a:r>
          </a:p>
          <a:p>
            <a:pPr lvl="0" fontAlgn="base"/>
            <a:r>
              <a:rPr lang="de-DE" dirty="0">
                <a:solidFill>
                  <a:schemeClr val="bg1"/>
                </a:solidFill>
              </a:rPr>
              <a:t>Erfolgsfaktoren: integrierte Jugendhilfe‑ und Schulentwicklungsplanung, verbindliche Gremien (z. B. Qualitätszirkel), Raum‑ und Ressourcenteilung.  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670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892CCDEF-7ADC-969F-BABD-C78483B6DB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5750" y="1440591"/>
            <a:ext cx="4491776" cy="443375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ECFC6EC4-B7D1-0404-A65F-FED14BBADE15}"/>
              </a:ext>
            </a:extLst>
          </p:cNvPr>
          <p:cNvSpPr txBox="1"/>
          <p:nvPr/>
        </p:nvSpPr>
        <p:spPr>
          <a:xfrm>
            <a:off x="975361" y="3735801"/>
            <a:ext cx="24993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dirty="0">
                <a:effectLst/>
                <a:latin typeface="+mn-lt"/>
              </a:rPr>
              <a:t>Rolle der OKJA im OGS‑Rahmen (SGB VIII)</a:t>
            </a:r>
            <a:endParaRPr lang="de-DE" b="1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09E95C28-31E2-AC06-2B11-781747729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4B2AB09-138C-1813-C1EF-25FAD444A08C}"/>
              </a:ext>
            </a:extLst>
          </p:cNvPr>
          <p:cNvSpPr txBox="1"/>
          <p:nvPr/>
        </p:nvSpPr>
        <p:spPr>
          <a:xfrm>
            <a:off x="4322933" y="1691561"/>
            <a:ext cx="5927055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0" algn="l" rtl="0" fontAlgn="base">
              <a:buFont typeface="Arial" panose="020B0604020202020204" pitchFamily="34" charset="0"/>
              <a:buChar char="•"/>
            </a:pPr>
            <a:r>
              <a:rPr lang="de-DE" sz="1800" b="0" i="0" dirty="0">
                <a:effectLst/>
                <a:latin typeface="+mn-lt"/>
              </a:rPr>
              <a:t>Rechtliche Grundlage: OKJA und Jugendhilfe sind nach SGB VIII eigenständige Bildungspartner; das Ganztagsförderungsrecht schafft Steuerungspflichten durch den kommunalen Träger. OKJA kann für sich prüfen, wie eine Partnerschaft gestaltet werden kann (aufwachsende Ansprüche ab 1.8.2026). </a:t>
            </a:r>
          </a:p>
          <a:p>
            <a:pPr marL="342900" lvl="0" indent="0" algn="l" rtl="0" fontAlgn="base">
              <a:buFont typeface="Arial" panose="020B0604020202020204" pitchFamily="34" charset="0"/>
              <a:buChar char="•"/>
            </a:pPr>
            <a:endParaRPr lang="de-DE" sz="1800" b="0" i="0" dirty="0">
              <a:effectLst/>
              <a:latin typeface="+mn-lt"/>
            </a:endParaRPr>
          </a:p>
          <a:p>
            <a:pPr marL="342900" lvl="0" indent="0" algn="l" rtl="0" fontAlgn="base">
              <a:buFont typeface="Arial" panose="020B0604020202020204" pitchFamily="34" charset="0"/>
              <a:buChar char="•"/>
            </a:pPr>
            <a:r>
              <a:rPr lang="de-DE" sz="1800" b="0" i="0" dirty="0">
                <a:effectLst/>
                <a:latin typeface="+mn-lt"/>
              </a:rPr>
              <a:t>Konkrete Rolle: Träger der außerschulischen Angebote, Mitgestaltung ganztägiger pädagogischer Konzepte, Beteiligung in schulischen Gremien und kommunalen Bildungsnetzwerken. </a:t>
            </a:r>
          </a:p>
          <a:p>
            <a:pPr marL="342900" lvl="0" indent="0" algn="l" rtl="0" fontAlgn="base">
              <a:buFont typeface="Arial" panose="020B0604020202020204" pitchFamily="34" charset="0"/>
              <a:buChar char="•"/>
            </a:pPr>
            <a:endParaRPr lang="de-DE" sz="1800" b="0" i="0" dirty="0">
              <a:effectLst/>
              <a:latin typeface="+mn-lt"/>
            </a:endParaRPr>
          </a:p>
          <a:p>
            <a:pPr marL="342900" lvl="0" indent="0" algn="l" rtl="0" fontAlgn="base">
              <a:buFont typeface="Arial" panose="020B0604020202020204" pitchFamily="34" charset="0"/>
              <a:buChar char="•"/>
            </a:pPr>
            <a:r>
              <a:rPr lang="de-DE" sz="1800" b="0" i="0" dirty="0">
                <a:effectLst/>
                <a:latin typeface="+mn-lt"/>
              </a:rPr>
              <a:t>Anforderungen/Empfehlungen: Wahrung der Wesensmerkmale der Jugendarbeit (Freiwilligkeit, Offenheit), gerechte Vergütung, gemeinsame Kinderschutzkonzepte, Raum‑ und Ressourcenvereinbarungen. </a:t>
            </a:r>
            <a:endParaRPr lang="de-DE" sz="1100" b="0" i="0" dirty="0"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042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1cfc424-9b77-41be-bd51-474756a05983">
      <Terms xmlns="http://schemas.microsoft.com/office/infopath/2007/PartnerControls"/>
    </lcf76f155ced4ddcb4097134ff3c332f>
    <TaxCatchAll xmlns="798ba258-f74a-4a20-884c-1686f2f1842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2CC3600CC20364D937F54DA3BBB01D4" ma:contentTypeVersion="11" ma:contentTypeDescription="Ein neues Dokument erstellen." ma:contentTypeScope="" ma:versionID="f08dafdb4ba13acfdeef81c7500c4de9">
  <xsd:schema xmlns:xsd="http://www.w3.org/2001/XMLSchema" xmlns:xs="http://www.w3.org/2001/XMLSchema" xmlns:p="http://schemas.microsoft.com/office/2006/metadata/properties" xmlns:ns2="31cfc424-9b77-41be-bd51-474756a05983" xmlns:ns3="798ba258-f74a-4a20-884c-1686f2f18422" targetNamespace="http://schemas.microsoft.com/office/2006/metadata/properties" ma:root="true" ma:fieldsID="13859e67d130abbd3684053908876eec" ns2:_="" ns3:_="">
    <xsd:import namespace="31cfc424-9b77-41be-bd51-474756a05983"/>
    <xsd:import namespace="798ba258-f74a-4a20-884c-1686f2f184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cfc424-9b77-41be-bd51-474756a059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c45b5520-c966-4c8b-b7b7-1f8d58979a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8ba258-f74a-4a20-884c-1686f2f1842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359cf91-61e5-4d3b-a5b1-72d7b8a43935}" ma:internalName="TaxCatchAll" ma:showField="CatchAllData" ma:web="798ba258-f74a-4a20-884c-1686f2f184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1E7B3A-DC33-4FC1-A52E-000BA04E3C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A1A71A-6BE5-4EBC-A83F-21A6C4D48BD4}">
  <ds:schemaRefs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798ba258-f74a-4a20-884c-1686f2f18422"/>
    <ds:schemaRef ds:uri="http://purl.org/dc/terms/"/>
    <ds:schemaRef ds:uri="http://purl.org/dc/elements/1.1/"/>
    <ds:schemaRef ds:uri="31cfc424-9b77-41be-bd51-474756a05983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1B55838-ED21-42C5-9B46-D4AD5FDCC0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1cfc424-9b77-41be-bd51-474756a05983"/>
    <ds:schemaRef ds:uri="798ba258-f74a-4a20-884c-1686f2f184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</Words>
  <Application>Microsoft Office PowerPoint</Application>
  <PresentationFormat>Breitbild</PresentationFormat>
  <Paragraphs>18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</vt:lpstr>
      <vt:lpstr>PowerPoint-Präsentation</vt:lpstr>
      <vt:lpstr>Ganzheitliche Bildung als Konzept für OKJA</vt:lpstr>
      <vt:lpstr>Bedeutung der OKJA in ganzheitlicher Bildung</vt:lpstr>
      <vt:lpstr>Was ist eine Bildungslandschaft? (Kurz‑Exkurs)  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Sabrina Küchler</dc:creator>
  <cp:lastModifiedBy>Sarah Pfeil</cp:lastModifiedBy>
  <cp:revision>2</cp:revision>
  <dcterms:created xsi:type="dcterms:W3CDTF">2026-09-22T17:39:38Z</dcterms:created>
  <dcterms:modified xsi:type="dcterms:W3CDTF">2026-09-23T10:20:15Z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0x01010052CC3600CC20364D937F54DA3BBB01D4</vt:lpwstr>
  </property>
  <property fmtid="{D5CDD505-2E9C-101B-9397-08002B2CF9AE}" pid="3" name="MediaServiceImageTags">
    <vt:lpwstr/>
  </property>
</Properties>
</file>